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88" r:id="rId2"/>
    <p:sldId id="286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4" r:id="rId13"/>
    <p:sldId id="268" r:id="rId14"/>
    <p:sldId id="265" r:id="rId15"/>
    <p:sldId id="276" r:id="rId16"/>
    <p:sldId id="267" r:id="rId17"/>
    <p:sldId id="277" r:id="rId18"/>
    <p:sldId id="279" r:id="rId19"/>
    <p:sldId id="264" r:id="rId20"/>
    <p:sldId id="275" r:id="rId21"/>
    <p:sldId id="270" r:id="rId22"/>
    <p:sldId id="263" r:id="rId23"/>
    <p:sldId id="283" r:id="rId24"/>
    <p:sldId id="281" r:id="rId25"/>
    <p:sldId id="282" r:id="rId26"/>
    <p:sldId id="274" r:id="rId2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3" autoAdjust="0"/>
  </p:normalViewPr>
  <p:slideViewPr>
    <p:cSldViewPr>
      <p:cViewPr>
        <p:scale>
          <a:sx n="44" d="100"/>
          <a:sy n="4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CDB8-069E-4AB9-A538-91E1FD23475E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6AB83-0C50-4C4C-BA84-4CF634B06D4D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14026200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C115-177E-481F-B4F2-37EC7B83B554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1705869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10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12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280377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13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6028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1 - Concepto</a:t>
            </a:r>
            <a:r>
              <a:rPr lang="es-PA" baseline="0" dirty="0" smtClean="0"/>
              <a:t> de compra verde es obsoleto. Remplazado por CPS.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15</a:t>
            </a:fld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BB8E2C-8CD5-40CB-BCC2-C11CD88BBDB8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70900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16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44836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17</a:t>
            </a:fld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F19155-B325-40BC-BFBF-ECD33EB716E0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7090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b="1" dirty="0" smtClean="0"/>
              <a:t>Compra</a:t>
            </a:r>
            <a:r>
              <a:rPr lang="es-PA" b="1" baseline="0" dirty="0" smtClean="0"/>
              <a:t> Social: </a:t>
            </a:r>
            <a:r>
              <a:rPr lang="es-PA" baseline="0" dirty="0" smtClean="0"/>
              <a:t>Cumplimiento de las normas laborales (Paz y Salvo etc.) / No trabajo infantil ni esclavo.</a:t>
            </a:r>
          </a:p>
          <a:p>
            <a:r>
              <a:rPr lang="es-PA" b="1" baseline="0" dirty="0" smtClean="0"/>
              <a:t>Compra Verde: </a:t>
            </a:r>
            <a:r>
              <a:rPr lang="es-P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considerar y evaluar los atributos del bien que se adquiere durante las distintas fases de su ciclo de vida, y no sólo el costo de adquisición: </a:t>
            </a:r>
          </a:p>
          <a:p>
            <a:r>
              <a:rPr lang="es-P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 vida útil: cuántos años podrá ser utilizado el bien. Su costo de reposición incidirá en los presupuestos con un plazo menor cuanto menor sea su vida útil;</a:t>
            </a:r>
          </a:p>
          <a:p>
            <a:r>
              <a:rPr lang="es-P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la eficiencia energética durante su uso: que impactará en el costo de funcionamiento y operación del bien para la administración que lo adquiere a lo</a:t>
            </a:r>
          </a:p>
          <a:p>
            <a:r>
              <a:rPr lang="es-P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largo de su vida útil. El uso de un bien menos eficiente se refleja en mayores costos de energía para la administración;</a:t>
            </a:r>
          </a:p>
          <a:p>
            <a:r>
              <a:rPr lang="es-P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 disposición final como desecho: en el caso de ser un bien considerado peligroso por la normativa ambiental, demandará una adecuada gestión con elevados costos y complejos trámites para la administración que lo haya adquirido y utilizado (manual de argentina).</a:t>
            </a:r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18</a:t>
            </a:fld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F6F99EC-6593-4128-8BA2-FA5921733F4B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70900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19</a:t>
            </a:fld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BAE123-17FC-4E60-8283-8AA8C9BD3E6D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7090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20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77258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21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179597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22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029441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23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6954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318689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25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786404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26</a:t>
            </a:fld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CAE027-9764-45D8-A882-F62F9AF711E8}" type="datetime2">
              <a:rPr lang="es-PA" smtClean="0"/>
              <a:pPr/>
              <a:t>miércoles, 07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encabezado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21576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4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5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6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7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Presentación 1 - Proyecto Compras Verdes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136CD3-A1DF-4B0E-815F-B8D422B4F347}" type="datetime2">
              <a:rPr lang="es-PA" smtClean="0"/>
              <a:pPr/>
              <a:t>jueves, 08 de noviembre de 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PA" smtClean="0"/>
              <a:t>Preparado por: Ramsés A. Pinilla A.</a:t>
            </a:r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35C115-177E-481F-B4F2-37EC7B83B554}" type="slidenum">
              <a:rPr lang="es-PA" smtClean="0"/>
              <a:pPr/>
              <a:t>9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628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0D8-CA8E-4AF5-999C-DD186B8E1287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53217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A849-0023-44E6-8F60-2A2034819DA7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796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86D-786D-4EBA-A10E-55570B52EC66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260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E9D7-5D6B-4E83-81DF-C234A85D5006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4866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2E8F-0644-47AB-BE1F-6B94E4C34575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11205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BE07-30FD-46D6-AE7E-FF05A8903B3C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90412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1E0A-ED32-4240-A545-50A2FB12002E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1681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C451-652D-4350-9BF7-08561CE83A4E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64938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39A9-275D-4FC7-B832-7F9FEFBD72ED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4959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C02E-ED50-41B5-8391-0CE417CF6E48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19577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07E2-4AC8-48EE-B4AC-34CD09E82578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5884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67AC-EE51-4C7F-86C5-2C28F56BB313}" type="datetime1">
              <a:rPr lang="es-PA" smtClean="0"/>
              <a:pPr/>
              <a:t>11/07/2012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B7B2-76F8-4EB8-8F4A-18D22AE8D090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0338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6" name="25 CuadroTexto"/>
          <p:cNvSpPr txBox="1"/>
          <p:nvPr/>
        </p:nvSpPr>
        <p:spPr>
          <a:xfrm>
            <a:off x="611560" y="548680"/>
            <a:ext cx="81369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7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PANAMÁ: Algunos pasos en Compras Públicas Sustentables</a:t>
            </a:r>
            <a:endParaRPr lang="es-ES" sz="47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26157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71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27584" y="1628800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8. Incorporación de mas productos con criterios sustentables en el Catálogo Electrónico de bienes y servicios (Convenios Marco)</a:t>
            </a:r>
            <a:endParaRPr lang="es-E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71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683568" y="1700808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8. Nueva Ley de Uso Racional y Eficiente de la Energía en Panamá e Iniciativas de la Secretaria de Energía</a:t>
            </a:r>
            <a:endParaRPr lang="es-E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1" descr="C:\Users\rpinilla\Pictures\carro-ecologi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51" y="2924944"/>
            <a:ext cx="3115411" cy="2446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481628" y="5805264"/>
            <a:ext cx="7976645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PA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Fin…</a:t>
            </a:r>
            <a:endParaRPr lang="es-PA" sz="3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</a:endParaRPr>
          </a:p>
        </p:txBody>
      </p:sp>
      <p:pic>
        <p:nvPicPr>
          <p:cNvPr id="6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" y="2787914"/>
            <a:ext cx="5721554" cy="329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8" y="6203958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0" y="6213327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9" y="6209695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4" y="6231180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pinilla\Pictures\LOGO PNU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90" y="6213936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54484" y="188640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Panamá Compra Sustentable. Que se esta haciendo</a:t>
            </a:r>
            <a:endParaRPr lang="es-E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Capacitación embajada </a:t>
            </a:r>
            <a:r>
              <a:rPr lang="es-PA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britanica</a:t>
            </a: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Reuniones con el PNUMA.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Expresión de Interés Marrakech.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Organización para la conformación de comité Interinstitucional.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Analizando la posibilidad de incluir modificaciones al decreto que reglamenta la Ley de Contrataciones Públicas.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Preparación modificaciones a la web.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Incluir en el Proyecto de Profesionalización y </a:t>
            </a:r>
            <a:r>
              <a:rPr lang="es-PA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Acreditacíón</a:t>
            </a: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los Compradores del Estado.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 de Energía.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Inclusión de productos con criterios sustentables en los catálogos electrónicos de CM.</a:t>
            </a:r>
          </a:p>
        </p:txBody>
      </p:sp>
      <p:pic>
        <p:nvPicPr>
          <p:cNvPr id="18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2195736" cy="126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38278"/>
            <a:ext cx="1152128" cy="719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" y="908720"/>
            <a:ext cx="9126157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9697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rpinilla\Pictures\1124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38" y="-1"/>
            <a:ext cx="9376038" cy="70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1399" y="1506407"/>
            <a:ext cx="8149164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proceso que siguen las organizaciones 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satisfacer 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 necesidades 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bienes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servicios, trabajo e insumos de manera 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PA" sz="21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obtengan </a:t>
            </a:r>
            <a:r>
              <a:rPr lang="es-PA" sz="21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por su dinero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sobre la base del </a:t>
            </a:r>
            <a:r>
              <a:rPr lang="es-PA" sz="21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ciclo de vida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 la finalidad 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generar </a:t>
            </a:r>
            <a:r>
              <a:rPr lang="es-PA" sz="21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beneficios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la institución, para la </a:t>
            </a:r>
            <a:r>
              <a:rPr lang="es-PA" sz="21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sociedad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la </a:t>
            </a:r>
            <a:r>
              <a:rPr lang="es-PA" sz="21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economía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al tiempo que 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minimiza </a:t>
            </a:r>
            <a:r>
              <a:rPr lang="es-PA" sz="2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impacto sobre </a:t>
            </a:r>
            <a:r>
              <a:rPr lang="es-PA" sz="21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ambiente</a:t>
            </a: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188335" y="356335"/>
            <a:ext cx="3289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Definición:</a:t>
            </a:r>
            <a:endParaRPr lang="es-P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2915816" y="3789041"/>
            <a:ext cx="3888432" cy="2346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P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CPS, presuponen: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Responsabilidad de Consumidor.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Comprar solamente lo necesario.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la innovación.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Perspectiva del ciclo de vida.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“Pagar </a:t>
            </a:r>
            <a:r>
              <a:rPr lang="es-PA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hoy por el ahorro que vendrá </a:t>
            </a: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después”</a:t>
            </a:r>
            <a:r>
              <a:rPr lang="es-PA" sz="2000" i="1" dirty="0" smtClean="0"/>
              <a:t>.</a:t>
            </a:r>
            <a:endParaRPr lang="es-PA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7" y="4034434"/>
            <a:ext cx="1503040" cy="82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2657475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12" y="35217"/>
            <a:ext cx="1834129" cy="1056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6721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9362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87970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8" y="6203958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6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0" y="6213327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8" y="6209695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9" y="6209695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4" y="6231180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72" y="6206724"/>
            <a:ext cx="975042" cy="5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90" y="6213936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54484" y="332656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</a:rPr>
              <a:t>Modalidad de Trabajo PNUMA</a:t>
            </a:r>
            <a:r>
              <a:rPr lang="es-PA" b="1" dirty="0" smtClean="0"/>
              <a:t/>
            </a:r>
            <a:br>
              <a:rPr lang="es-PA" b="1" dirty="0" smtClean="0"/>
            </a:br>
            <a:r>
              <a:rPr lang="es-PA" sz="3600" dirty="0" smtClean="0"/>
              <a:t>Enfoque del GTM en CPS</a:t>
            </a:r>
            <a:endParaRPr lang="es-PA" sz="3600" dirty="0"/>
          </a:p>
        </p:txBody>
      </p:sp>
      <p:pic>
        <p:nvPicPr>
          <p:cNvPr id="18" name="Picture 2" descr="P:\PUBLIC\MARRAKECH PROCESS\Communications\Images and Logos\LOGOS\Logos MP\marrakech2b7FINAL spani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5090"/>
            <a:ext cx="1441594" cy="16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52" y="1725960"/>
            <a:ext cx="4952660" cy="422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9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rpinilla\Pictures\1124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38" y="-1"/>
            <a:ext cx="9376038" cy="70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13" y="6135571"/>
            <a:ext cx="1642469" cy="98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4075" y="356335"/>
            <a:ext cx="7277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del Ciclo de Vida</a:t>
            </a:r>
            <a:endParaRPr lang="es-P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676" y="-1"/>
            <a:ext cx="9324148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" y="1412776"/>
            <a:ext cx="2771719" cy="155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6750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rpinilla\Pictures\1124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38" y="-1"/>
            <a:ext cx="9376038" cy="70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4075" y="356335"/>
            <a:ext cx="7277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Análisis del Ciclo de Vida</a:t>
            </a:r>
            <a:endParaRPr lang="es-P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12" descr="Diagrama L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5" y="1422374"/>
            <a:ext cx="5257800" cy="418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12" y="35217"/>
            <a:ext cx="1834129" cy="1056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050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rpinilla\Pictures\1124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38" y="-1"/>
            <a:ext cx="9376038" cy="70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009184"/>
            <a:ext cx="8459198" cy="51263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PA" sz="2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Podemos decir que nuestras compras son sustentables cuando nuestros procesos de identificación  de necesidades, definición de bases y/o TDR y selección de ofertas buscamos el adecuado equilibrio social, económico y ambiental.</a:t>
            </a:r>
          </a:p>
          <a:p>
            <a:pPr algn="just"/>
            <a:r>
              <a:rPr lang="es-PA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Social: </a:t>
            </a:r>
          </a:p>
          <a:p>
            <a:pPr lvl="1" algn="just"/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Cumplimiento de las normas laborales (Paz y Salvo etc.) / No trabajo infantil ni esclavo.</a:t>
            </a:r>
          </a:p>
          <a:p>
            <a:pPr lvl="1" algn="just"/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Condiciones de empleo y remuneración y contratación de personas con discapacidad.</a:t>
            </a:r>
          </a:p>
          <a:p>
            <a:pPr lvl="1" algn="just"/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Igualdad de oportunidades.</a:t>
            </a:r>
          </a:p>
          <a:p>
            <a:pPr lvl="1" algn="just"/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Verificación por </a:t>
            </a:r>
            <a:r>
              <a:rPr lang="es-PA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ejemplo: </a:t>
            </a:r>
            <a:r>
              <a:rPr lang="es-PA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solicitar información sobre las políticas de RH de las empresas.</a:t>
            </a:r>
          </a:p>
          <a:p>
            <a:pPr lvl="2" algn="just"/>
            <a:r>
              <a:rPr lang="es-PA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incluyen entre sus trabajadores a personas con vulnerabilidad social, personas recluidas, mujeres jefas de hogar (a través de declaraciones juradas</a:t>
            </a:r>
            <a:r>
              <a:rPr lang="es-P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285750" lvl="2" indent="-285750" algn="just"/>
            <a:r>
              <a:rPr lang="es-P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Ejemplos en nuestra legislación (Pagina 16, Estudio: Panorama actual de las compras públicas socialmente responsables en Centroamérica, 2012. CEGESTI.)</a:t>
            </a:r>
          </a:p>
          <a:p>
            <a:pPr lvl="2" algn="just"/>
            <a:r>
              <a:rPr lang="es-P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Art.8</a:t>
            </a:r>
            <a:r>
              <a:rPr lang="es-P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L. 22. – Promoción de las </a:t>
            </a:r>
            <a:r>
              <a:rPr lang="es-PA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Mypymes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 algn="just"/>
            <a:r>
              <a:rPr lang="es-P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30, </a:t>
            </a:r>
            <a:r>
              <a:rPr lang="es-PA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366 – Reglas de Desempate.</a:t>
            </a:r>
          </a:p>
          <a:p>
            <a:pPr lvl="2" algn="just"/>
            <a:r>
              <a:rPr lang="es-P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Art.316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PA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366 – Paz y Salvos CSS.</a:t>
            </a:r>
          </a:p>
          <a:p>
            <a:pPr lvl="2" algn="just"/>
            <a:r>
              <a:rPr lang="es-P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89, </a:t>
            </a:r>
            <a:r>
              <a:rPr lang="es-PA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Codigo</a:t>
            </a:r>
            <a:r>
              <a:rPr lang="es-P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Trabajo – Subcontratistas</a:t>
            </a:r>
            <a:r>
              <a:rPr lang="es-P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P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16632"/>
            <a:ext cx="6624378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Conceptos Importantes</a:t>
            </a:r>
            <a:endParaRPr lang="es-PA" sz="5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12" y="35217"/>
            <a:ext cx="1834129" cy="1056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429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259632" y="90872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Iniciativa con Embajada Británica </a:t>
            </a:r>
            <a:endParaRPr lang="es-E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475656" y="263691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17 de noviembre de 2011, el primer encuentro sobre compras sustentables y gestión ambiental en el sector público panameño, con jefes de compras de entidades públicas, cuyo objetivo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consistió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explorar la implementación de compras sustentables en nuestro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país.</a:t>
            </a:r>
            <a:endParaRPr lang="es-MX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353165" cy="71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411760" y="836712"/>
            <a:ext cx="6400800" cy="3096344"/>
          </a:xfrm>
        </p:spPr>
        <p:txBody>
          <a:bodyPr>
            <a:noAutofit/>
          </a:bodyPr>
          <a:lstStyle/>
          <a:p>
            <a:pPr algn="just"/>
            <a:r>
              <a:rPr lang="es-PA" sz="2800" i="1" dirty="0" smtClean="0">
                <a:solidFill>
                  <a:schemeClr val="bg1">
                    <a:lumMod val="95000"/>
                  </a:schemeClr>
                </a:solidFill>
              </a:rPr>
              <a:t>“… Cada </a:t>
            </a:r>
            <a:r>
              <a:rPr lang="es-PA" sz="2800" i="1" dirty="0">
                <a:solidFill>
                  <a:schemeClr val="bg1">
                    <a:lumMod val="95000"/>
                  </a:schemeClr>
                </a:solidFill>
              </a:rPr>
              <a:t>vez más </a:t>
            </a:r>
            <a:r>
              <a:rPr lang="es-PA" sz="2800" i="1" dirty="0" smtClean="0">
                <a:solidFill>
                  <a:schemeClr val="bg1">
                    <a:lumMod val="95000"/>
                  </a:schemeClr>
                </a:solidFill>
              </a:rPr>
              <a:t>gobiernos, nacionales</a:t>
            </a:r>
            <a:r>
              <a:rPr lang="es-PA" sz="2800" i="1" dirty="0">
                <a:solidFill>
                  <a:schemeClr val="bg1">
                    <a:lumMod val="95000"/>
                  </a:schemeClr>
                </a:solidFill>
              </a:rPr>
              <a:t>, provinciales y locales están abandonando la mentalidad de “el precio </a:t>
            </a:r>
            <a:r>
              <a:rPr lang="es-PA" sz="2800" i="1" dirty="0" smtClean="0">
                <a:solidFill>
                  <a:schemeClr val="bg1">
                    <a:lumMod val="95000"/>
                  </a:schemeClr>
                </a:solidFill>
              </a:rPr>
              <a:t>más bajo</a:t>
            </a:r>
            <a:r>
              <a:rPr lang="es-PA" sz="2800" i="1" dirty="0">
                <a:solidFill>
                  <a:schemeClr val="bg1">
                    <a:lumMod val="95000"/>
                  </a:schemeClr>
                </a:solidFill>
              </a:rPr>
              <a:t>, la mejor oferta, siempre gana”, a favor del enfoque más flexible de “mejor valor</a:t>
            </a:r>
            <a:r>
              <a:rPr lang="es-PA" sz="2800" i="1" dirty="0" smtClean="0">
                <a:solidFill>
                  <a:schemeClr val="bg1">
                    <a:lumMod val="95000"/>
                  </a:schemeClr>
                </a:solidFill>
              </a:rPr>
              <a:t>”. Y </a:t>
            </a:r>
            <a:r>
              <a:rPr lang="es-PA" sz="2800" i="1" dirty="0">
                <a:solidFill>
                  <a:schemeClr val="bg1">
                    <a:lumMod val="95000"/>
                  </a:schemeClr>
                </a:solidFill>
              </a:rPr>
              <a:t>este concepto puede encuadrarse en el de “la oferta más conveniente</a:t>
            </a:r>
            <a:r>
              <a:rPr lang="es-PA" sz="2800" i="1" dirty="0" smtClean="0">
                <a:solidFill>
                  <a:schemeClr val="bg1">
                    <a:lumMod val="95000"/>
                  </a:schemeClr>
                </a:solidFill>
              </a:rPr>
              <a:t>”…</a:t>
            </a:r>
            <a:endParaRPr lang="es-PA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28379" y="4221088"/>
            <a:ext cx="437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>
                <a:solidFill>
                  <a:schemeClr val="bg1">
                    <a:lumMod val="95000"/>
                  </a:schemeClr>
                </a:solidFill>
              </a:rPr>
              <a:t>Guía de Compras Públicas Sustentables, Noviembre 2011. Argentina </a:t>
            </a:r>
            <a:r>
              <a:rPr lang="es-PA" sz="1600" b="1" dirty="0" smtClean="0">
                <a:solidFill>
                  <a:schemeClr val="bg1">
                    <a:lumMod val="95000"/>
                  </a:schemeClr>
                </a:solidFill>
              </a:rPr>
              <a:t>Compra, </a:t>
            </a:r>
            <a:r>
              <a:rPr lang="es-PA" sz="1600" b="1" dirty="0" err="1" smtClean="0">
                <a:solidFill>
                  <a:schemeClr val="bg1">
                    <a:lumMod val="95000"/>
                  </a:schemeClr>
                </a:solidFill>
              </a:rPr>
              <a:t>pag</a:t>
            </a:r>
            <a:r>
              <a:rPr lang="es-PA" sz="1600" b="1" dirty="0" smtClean="0">
                <a:solidFill>
                  <a:schemeClr val="bg1">
                    <a:lumMod val="95000"/>
                  </a:schemeClr>
                </a:solidFill>
              </a:rPr>
              <a:t>. 9.</a:t>
            </a:r>
            <a:endParaRPr lang="es-P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37" y="5287075"/>
            <a:ext cx="1503040" cy="82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301208"/>
            <a:ext cx="2657475" cy="74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5020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9362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87970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8" y="6203958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6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0" y="6213327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8" y="6209695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9" y="6209695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4" y="6231180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72" y="6206724"/>
            <a:ext cx="975042" cy="5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90" y="6213936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54484" y="332656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A" sz="5100" b="1" dirty="0" smtClean="0">
                <a:solidFill>
                  <a:schemeClr val="accent3">
                    <a:lumMod val="75000"/>
                  </a:schemeClr>
                </a:solidFill>
              </a:rPr>
              <a:t>Reuniones internacionales desde el lanzamiento de las iniciativas de los GTM en CPS</a:t>
            </a:r>
            <a:endParaRPr lang="es-PA" sz="2000" dirty="0"/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479985" y="1488598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1ª Reunión de Revisión Internacional: Marruecos 2003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>
              <a:lnSpc>
                <a:spcPct val="8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Lanzamiento del  "Proceso de Marrakech"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s-CO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2ª Reunión de Revisión Internacional: Costa Rica, septiembre de 2005</a:t>
            </a:r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Lanzamiento de 4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grupos de trabajo 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Marrakech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110000"/>
              </a:lnSpc>
              <a:buClr>
                <a:srgbClr val="00007D"/>
              </a:buClr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“Diálogo de Cooperación”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bancos y agencias de Desarrollo </a:t>
            </a:r>
          </a:p>
          <a:p>
            <a:pPr>
              <a:lnSpc>
                <a:spcPct val="110000"/>
              </a:lnSpc>
              <a:buClr>
                <a:srgbClr val="00007D"/>
              </a:buClr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Cuestión clave (ODM) de la reducción de la pobreza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Desarrollar </a:t>
            </a:r>
          </a:p>
          <a:p>
            <a:pPr>
              <a:lnSpc>
                <a:spcPct val="11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Guías para los programas nacionales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sobre CPS</a:t>
            </a:r>
          </a:p>
          <a:p>
            <a:pPr>
              <a:lnSpc>
                <a:spcPct val="11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Necesidad de mecanismos de monitoreo (incluso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 de CPS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s-CO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3ª Reunión de Revisión Internacional: Suecia, junio de 2007</a:t>
            </a:r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Elementos clave de un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 propuesto de programas de 10 años sobre CSP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analizado</a:t>
            </a:r>
          </a:p>
          <a:p>
            <a:pPr>
              <a:lnSpc>
                <a:spcPct val="8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Lanzamiento del Foro de Empresas e Industria y el Foro de </a:t>
            </a:r>
            <a:r>
              <a:rPr lang="es-CO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ONGs</a:t>
            </a:r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00007D"/>
              </a:buClr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Necesidad de desarrollar un 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centro internacional de intercambio de información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los programas nacionales sobre CPS</a:t>
            </a:r>
          </a:p>
          <a:p>
            <a:pPr marL="0" indent="0">
              <a:lnSpc>
                <a:spcPct val="80000"/>
              </a:lnSpc>
              <a:buClr>
                <a:srgbClr val="00007D"/>
              </a:buClr>
              <a:buNone/>
            </a:pPr>
            <a:endParaRPr lang="es-CO" sz="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00007D"/>
              </a:buClr>
              <a:buFontTx/>
              <a:buNone/>
            </a:pP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4ª Reunión de Revisión Internacional: Indonesia, febrero de 2010</a:t>
            </a:r>
          </a:p>
        </p:txBody>
      </p:sp>
    </p:spTree>
    <p:extLst>
      <p:ext uri="{BB962C8B-B14F-4D97-AF65-F5344CB8AC3E}">
        <p14:creationId xmlns="" xmlns:p14="http://schemas.microsoft.com/office/powerpoint/2010/main" val="35339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pinilla\Pictures\1059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25727"/>
            <a:ext cx="1097757" cy="65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11960" y="3573016"/>
            <a:ext cx="46805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EXPERIENCIA COSTA RICA</a:t>
            </a:r>
            <a:endParaRPr lang="es-PA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236" y="476672"/>
            <a:ext cx="2705100" cy="3506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77" y="260648"/>
            <a:ext cx="2316163" cy="271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355976" y="5353217"/>
            <a:ext cx="429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Contactos: </a:t>
            </a:r>
          </a:p>
          <a:p>
            <a:pPr marL="342900" indent="-342900" algn="just">
              <a:buAutoNum type="arabicPeriod"/>
            </a:pPr>
            <a:r>
              <a:rPr lang="es-P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Patricia Navarro Vargas – Directora General</a:t>
            </a:r>
          </a:p>
          <a:p>
            <a:pPr marL="342900" indent="-342900" algn="just">
              <a:buAutoNum type="arabicPeriod"/>
            </a:pPr>
            <a:r>
              <a:rPr lang="es-P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Erika Solis Acosta – Dir. Normas y Procedimientos </a:t>
            </a:r>
            <a:endParaRPr lang="es-P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285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pinilla\Pictures\1059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25727"/>
            <a:ext cx="1097757" cy="65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6748" y="980728"/>
            <a:ext cx="1887289" cy="220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152400"/>
            <a:ext cx="7664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Constantia" pitchFamily="18" charset="0"/>
              </a:rPr>
              <a:t>Manual </a:t>
            </a:r>
            <a:r>
              <a:rPr lang="en-US" sz="2200" b="1" dirty="0" err="1">
                <a:latin typeface="Constantia" pitchFamily="18" charset="0"/>
              </a:rPr>
              <a:t>para</a:t>
            </a:r>
            <a:r>
              <a:rPr lang="en-US" sz="2200" b="1" dirty="0">
                <a:latin typeface="Constantia" pitchFamily="18" charset="0"/>
              </a:rPr>
              <a:t> la </a:t>
            </a:r>
            <a:r>
              <a:rPr lang="en-US" sz="2200" b="1" dirty="0" err="1">
                <a:latin typeface="Constantia" pitchFamily="18" charset="0"/>
              </a:rPr>
              <a:t>implementación</a:t>
            </a:r>
            <a:r>
              <a:rPr lang="en-US" sz="2200" b="1" dirty="0">
                <a:latin typeface="Constantia" pitchFamily="18" charset="0"/>
              </a:rPr>
              <a:t> de </a:t>
            </a:r>
            <a:r>
              <a:rPr lang="en-US" sz="2200" b="1" dirty="0" err="1">
                <a:latin typeface="Constantia" pitchFamily="18" charset="0"/>
              </a:rPr>
              <a:t>Compras</a:t>
            </a:r>
            <a:r>
              <a:rPr lang="en-US" sz="2200" b="1" dirty="0">
                <a:latin typeface="Constantia" pitchFamily="18" charset="0"/>
              </a:rPr>
              <a:t> Verdes en el sector </a:t>
            </a:r>
            <a:r>
              <a:rPr lang="en-US" sz="2200" b="1" dirty="0" err="1">
                <a:latin typeface="Constantia" pitchFamily="18" charset="0"/>
              </a:rPr>
              <a:t>público</a:t>
            </a:r>
            <a:r>
              <a:rPr lang="en-US" sz="2200" b="1" dirty="0">
                <a:latin typeface="Constantia" pitchFamily="18" charset="0"/>
              </a:rPr>
              <a:t> de Costa Rica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208119" y="3478696"/>
            <a:ext cx="3505199" cy="1600438"/>
          </a:xfrm>
          <a:prstGeom prst="rect">
            <a:avLst/>
          </a:prstGeom>
          <a:solidFill>
            <a:srgbClr val="F2FCB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s-ES" sz="1400" dirty="0"/>
              <a:t>Mas de 300 funcionarios públicos capacitados en Costa </a:t>
            </a:r>
            <a:r>
              <a:rPr lang="es-ES" sz="1400" dirty="0" smtClean="0"/>
              <a:t>Rica</a:t>
            </a:r>
            <a:endParaRPr lang="es-ES" sz="1400" dirty="0"/>
          </a:p>
          <a:p>
            <a:pPr algn="just">
              <a:buFontTx/>
              <a:buChar char="-"/>
            </a:pPr>
            <a:r>
              <a:rPr lang="es-ES" sz="1400" dirty="0"/>
              <a:t>I</a:t>
            </a:r>
            <a:r>
              <a:rPr lang="es-ES" sz="1400" dirty="0" smtClean="0"/>
              <a:t>nstituciones </a:t>
            </a:r>
            <a:r>
              <a:rPr lang="es-ES" sz="1400" dirty="0"/>
              <a:t>públicas </a:t>
            </a:r>
            <a:r>
              <a:rPr lang="es-ES" sz="1400" dirty="0" smtClean="0"/>
              <a:t>definen sus </a:t>
            </a:r>
            <a:r>
              <a:rPr lang="es-ES" sz="1400" dirty="0"/>
              <a:t>políticas </a:t>
            </a:r>
          </a:p>
          <a:p>
            <a:pPr algn="just"/>
            <a:r>
              <a:rPr lang="es-ES" sz="1400" dirty="0"/>
              <a:t>de compras verdes (ej. Municipalidad de Santa Ana, San Rafael de Heredia, RITEVE,</a:t>
            </a:r>
          </a:p>
          <a:p>
            <a:pPr algn="just"/>
            <a:r>
              <a:rPr lang="es-ES" sz="1400" dirty="0"/>
              <a:t>Contraloría General de la República, IMAS, ICE, CNFL, entre otros</a:t>
            </a:r>
            <a:r>
              <a:rPr lang="es-ES" sz="1400" dirty="0" smtClean="0"/>
              <a:t>)</a:t>
            </a:r>
            <a:r>
              <a:rPr lang="es-ES" sz="1400" dirty="0"/>
              <a:t>.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211960" y="798513"/>
            <a:ext cx="4724400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Paz con la Naturaleza -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Programa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Gestión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Ambiental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Apoyado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por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Embajada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Británica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en CR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342056" y="1936758"/>
            <a:ext cx="457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AR" dirty="0" smtClean="0"/>
              <a:t>visita de 2 expertos españoles en compras públicas verdes y análisis de ciclo de vida para trabajar con el Ministerio de Hacienda en la “</a:t>
            </a:r>
            <a:r>
              <a:rPr lang="es-AR" dirty="0" err="1" smtClean="0"/>
              <a:t>ambientalización</a:t>
            </a:r>
            <a:r>
              <a:rPr lang="es-AR" dirty="0" smtClean="0"/>
              <a:t> “ de 8 Convenios Marco</a:t>
            </a:r>
            <a:endParaRPr lang="es-CR" dirty="0"/>
          </a:p>
        </p:txBody>
      </p:sp>
      <p:sp>
        <p:nvSpPr>
          <p:cNvPr id="14" name="13 Rectángulo"/>
          <p:cNvSpPr/>
          <p:nvPr/>
        </p:nvSpPr>
        <p:spPr>
          <a:xfrm>
            <a:off x="4833886" y="3602538"/>
            <a:ext cx="41148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GRUPO DE TRABAJO CPV:</a:t>
            </a:r>
          </a:p>
          <a:p>
            <a:r>
              <a:rPr lang="en-US" i="1" dirty="0" smtClean="0">
                <a:latin typeface="Constantia" pitchFamily="18" charset="0"/>
              </a:rPr>
              <a:t>Ad-</a:t>
            </a:r>
            <a:r>
              <a:rPr lang="en-US" i="1" dirty="0" err="1" smtClean="0">
                <a:latin typeface="Constantia" pitchFamily="18" charset="0"/>
              </a:rPr>
              <a:t>honorem</a:t>
            </a:r>
            <a:endParaRPr lang="en-US" i="1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5 </a:t>
            </a:r>
            <a:r>
              <a:rPr lang="en-US" dirty="0" err="1" smtClean="0">
                <a:latin typeface="Constantia" pitchFamily="18" charset="0"/>
              </a:rPr>
              <a:t>categorías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producto</a:t>
            </a:r>
            <a:r>
              <a:rPr lang="en-US" dirty="0" smtClean="0">
                <a:latin typeface="Constantia" pitchFamily="18" charset="0"/>
              </a:rPr>
              <a:t>/</a:t>
            </a:r>
            <a:r>
              <a:rPr lang="en-US" dirty="0" err="1" smtClean="0">
                <a:latin typeface="Constantia" pitchFamily="18" charset="0"/>
              </a:rPr>
              <a:t>servicio</a:t>
            </a: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Incluyó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estudios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mercado</a:t>
            </a:r>
            <a:r>
              <a:rPr lang="en-US" dirty="0" smtClean="0">
                <a:latin typeface="Constantia" pitchFamily="18" charset="0"/>
              </a:rPr>
              <a:t> y  </a:t>
            </a:r>
            <a:r>
              <a:rPr lang="en-US" dirty="0" err="1" smtClean="0">
                <a:latin typeface="Constantia" pitchFamily="18" charset="0"/>
              </a:rPr>
              <a:t>presentación</a:t>
            </a:r>
            <a:r>
              <a:rPr lang="en-US" dirty="0" smtClean="0">
                <a:latin typeface="Constantia" pitchFamily="18" charset="0"/>
              </a:rPr>
              <a:t> a los </a:t>
            </a:r>
            <a:r>
              <a:rPr lang="en-US" dirty="0" err="1" smtClean="0">
                <a:latin typeface="Constantia" pitchFamily="18" charset="0"/>
              </a:rPr>
              <a:t>proveedores</a:t>
            </a:r>
            <a:r>
              <a:rPr lang="en-US" dirty="0" smtClean="0">
                <a:latin typeface="Constantia" pitchFamily="18" charset="0"/>
              </a:rPr>
              <a:t> de los </a:t>
            </a:r>
            <a:r>
              <a:rPr lang="en-US" dirty="0" err="1" smtClean="0">
                <a:latin typeface="Constantia" pitchFamily="18" charset="0"/>
              </a:rPr>
              <a:t>criterios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sustentables</a:t>
            </a:r>
            <a:r>
              <a:rPr lang="en-US" dirty="0" smtClean="0">
                <a:latin typeface="Constantia" pitchFamily="18" charset="0"/>
              </a:rPr>
              <a:t> (</a:t>
            </a:r>
            <a:r>
              <a:rPr lang="en-US" dirty="0" err="1" smtClean="0">
                <a:latin typeface="Constantia" pitchFamily="18" charset="0"/>
              </a:rPr>
              <a:t>ej</a:t>
            </a:r>
            <a:r>
              <a:rPr lang="en-US" dirty="0" smtClean="0">
                <a:latin typeface="Constantia" pitchFamily="18" charset="0"/>
              </a:rPr>
              <a:t>. Sector </a:t>
            </a:r>
            <a:r>
              <a:rPr lang="en-US" dirty="0" err="1" smtClean="0">
                <a:latin typeface="Constantia" pitchFamily="18" charset="0"/>
              </a:rPr>
              <a:t>mobiliario</a:t>
            </a:r>
            <a:r>
              <a:rPr lang="en-US" dirty="0" smtClean="0">
                <a:latin typeface="Constantia" pitchFamily="18" charset="0"/>
              </a:rPr>
              <a:t> en la CICR)</a:t>
            </a:r>
            <a:endParaRPr lang="en-US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543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pinilla\Pictures\1059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ag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428750"/>
            <a:ext cx="2533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desech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413" y="1428750"/>
            <a:ext cx="25939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emision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3287713"/>
            <a:ext cx="25971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energ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7413" y="3336925"/>
            <a:ext cx="25336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4"/>
          <p:cNvSpPr txBox="1"/>
          <p:nvPr/>
        </p:nvSpPr>
        <p:spPr>
          <a:xfrm>
            <a:off x="228600" y="282575"/>
            <a:ext cx="8534400" cy="646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000000"/>
                </a:solidFill>
                <a:ea typeface="ＭＳ Ｐゴシック" charset="-128"/>
              </a:rPr>
              <a:t>Proyecto</a:t>
            </a:r>
            <a:r>
              <a:rPr lang="en-US" b="1" dirty="0" smtClean="0">
                <a:solidFill>
                  <a:srgbClr val="000000"/>
                </a:solidFill>
                <a:ea typeface="ＭＳ Ｐゴシック" charset="-128"/>
              </a:rPr>
              <a:t> de Paz 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con la </a:t>
            </a:r>
            <a:r>
              <a:rPr lang="en-US" b="1" dirty="0" err="1">
                <a:solidFill>
                  <a:srgbClr val="000000"/>
                </a:solidFill>
                <a:ea typeface="ＭＳ Ｐゴシック" charset="-128"/>
              </a:rPr>
              <a:t>Naturaleza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-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Programa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de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Gestión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Ambiental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– </a:t>
            </a: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Apoyado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por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la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Embajada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</a:rPr>
              <a:t>Británica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 en CR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214313" y="1285875"/>
            <a:ext cx="2667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>
                <a:latin typeface="Constantia" pitchFamily="18" charset="0"/>
              </a:rPr>
              <a:t>Guías</a:t>
            </a:r>
            <a:r>
              <a:rPr lang="en-US" sz="1600" dirty="0">
                <a:latin typeface="Constantia" pitchFamily="18" charset="0"/>
              </a:rPr>
              <a:t> de </a:t>
            </a:r>
            <a:r>
              <a:rPr lang="en-US" sz="1600" dirty="0" err="1">
                <a:latin typeface="Constantia" pitchFamily="18" charset="0"/>
              </a:rPr>
              <a:t>gestión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>
                <a:latin typeface="Constantia" pitchFamily="18" charset="0"/>
              </a:rPr>
              <a:t>ambiental</a:t>
            </a:r>
            <a:r>
              <a:rPr lang="en-US" sz="1600" dirty="0">
                <a:latin typeface="Constantia" pitchFamily="18" charset="0"/>
              </a:rPr>
              <a:t> en el sector </a:t>
            </a:r>
            <a:r>
              <a:rPr lang="en-US" sz="1600" dirty="0" err="1" smtClean="0">
                <a:latin typeface="Constantia" pitchFamily="18" charset="0"/>
              </a:rPr>
              <a:t>público</a:t>
            </a:r>
            <a:endParaRPr lang="en-US" sz="16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Constantia" pitchFamily="18" charset="0"/>
              </a:rPr>
              <a:t> Tours </a:t>
            </a:r>
            <a:r>
              <a:rPr lang="en-US" sz="1600" dirty="0" err="1">
                <a:latin typeface="Constantia" pitchFamily="18" charset="0"/>
              </a:rPr>
              <a:t>ambientales</a:t>
            </a:r>
            <a:r>
              <a:rPr lang="en-US" sz="1600" dirty="0">
                <a:latin typeface="Constantia" pitchFamily="18" charset="0"/>
              </a:rPr>
              <a:t> de </a:t>
            </a:r>
            <a:r>
              <a:rPr lang="en-US" sz="1600" dirty="0" err="1">
                <a:latin typeface="Constantia" pitchFamily="18" charset="0"/>
              </a:rPr>
              <a:t>funcionarios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 smtClean="0">
                <a:latin typeface="Constantia" pitchFamily="18" charset="0"/>
              </a:rPr>
              <a:t>públicos</a:t>
            </a:r>
            <a:endParaRPr lang="en-US" sz="16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latin typeface="Constantia" pitchFamily="18" charset="0"/>
              </a:rPr>
              <a:t>Más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de 25 </a:t>
            </a:r>
            <a:r>
              <a:rPr lang="en-US" sz="1600" dirty="0" err="1">
                <a:latin typeface="Constantia" pitchFamily="18" charset="0"/>
              </a:rPr>
              <a:t>empresas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 smtClean="0">
                <a:latin typeface="Constantia" pitchFamily="18" charset="0"/>
              </a:rPr>
              <a:t>involucradas</a:t>
            </a:r>
            <a:endParaRPr lang="en-US" sz="16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latin typeface="Constantia" pitchFamily="18" charset="0"/>
              </a:rPr>
              <a:t>Casos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 err="1">
                <a:latin typeface="Constantia" pitchFamily="18" charset="0"/>
              </a:rPr>
              <a:t>exitosos</a:t>
            </a:r>
            <a:r>
              <a:rPr lang="en-US" sz="1600" dirty="0">
                <a:latin typeface="Constantia" pitchFamily="18" charset="0"/>
              </a:rPr>
              <a:t> en </a:t>
            </a:r>
            <a:r>
              <a:rPr lang="en-US" sz="1600" dirty="0" err="1">
                <a:latin typeface="Constantia" pitchFamily="18" charset="0"/>
              </a:rPr>
              <a:t>instituciones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 smtClean="0">
                <a:latin typeface="Constantia" pitchFamily="18" charset="0"/>
              </a:rPr>
              <a:t>públicas</a:t>
            </a:r>
            <a:endParaRPr lang="en-US" sz="16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err="1" smtClean="0">
                <a:latin typeface="Constantia" pitchFamily="18" charset="0"/>
              </a:rPr>
              <a:t>Capacitaciones</a:t>
            </a:r>
            <a:r>
              <a:rPr lang="en-US" sz="1600" dirty="0" smtClean="0">
                <a:latin typeface="Constantia" pitchFamily="18" charset="0"/>
              </a:rPr>
              <a:t> </a:t>
            </a:r>
            <a:r>
              <a:rPr lang="en-US" sz="1600" dirty="0">
                <a:latin typeface="Constantia" pitchFamily="18" charset="0"/>
              </a:rPr>
              <a:t>(</a:t>
            </a:r>
            <a:r>
              <a:rPr lang="en-US" sz="1600" dirty="0" err="1">
                <a:latin typeface="Constantia" pitchFamily="18" charset="0"/>
              </a:rPr>
              <a:t>más</a:t>
            </a:r>
            <a:r>
              <a:rPr lang="en-US" sz="1600" dirty="0">
                <a:latin typeface="Constantia" pitchFamily="18" charset="0"/>
              </a:rPr>
              <a:t> de 400 </a:t>
            </a:r>
            <a:r>
              <a:rPr lang="en-US" sz="1600" dirty="0" err="1">
                <a:latin typeface="Constantia" pitchFamily="18" charset="0"/>
              </a:rPr>
              <a:t>funcionarios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>
                <a:latin typeface="Constantia" pitchFamily="18" charset="0"/>
              </a:rPr>
              <a:t>públicos</a:t>
            </a:r>
            <a:r>
              <a:rPr lang="en-US" sz="1600" dirty="0">
                <a:latin typeface="Constantia" pitchFamily="18" charset="0"/>
              </a:rPr>
              <a:t> </a:t>
            </a:r>
            <a:r>
              <a:rPr lang="en-US" sz="1600" dirty="0" err="1">
                <a:latin typeface="Constantia" pitchFamily="18" charset="0"/>
              </a:rPr>
              <a:t>sensibilizados</a:t>
            </a:r>
            <a:r>
              <a:rPr lang="en-US" sz="1600" dirty="0">
                <a:latin typeface="Constantia" pitchFamily="18" charset="0"/>
              </a:rPr>
              <a:t>)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317750" y="5143500"/>
            <a:ext cx="675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Disponibles</a:t>
            </a:r>
            <a:r>
              <a:rPr lang="en-US" dirty="0">
                <a:latin typeface="Constantia" pitchFamily="18" charset="0"/>
              </a:rPr>
              <a:t> en la web de DIGECA – MINAET</a:t>
            </a:r>
          </a:p>
          <a:p>
            <a:r>
              <a:rPr lang="en-US" dirty="0">
                <a:latin typeface="Constantia" pitchFamily="18" charset="0"/>
              </a:rPr>
              <a:t>http://www.digeca.go.cr/ambientalizacion/guiasambientales.html</a:t>
            </a:r>
          </a:p>
        </p:txBody>
      </p:sp>
    </p:spTree>
    <p:extLst>
      <p:ext uri="{BB962C8B-B14F-4D97-AF65-F5344CB8AC3E}">
        <p14:creationId xmlns="" xmlns:p14="http://schemas.microsoft.com/office/powerpoint/2010/main" val="4292438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rpinilla\Pictures\1059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5750" y="395288"/>
            <a:ext cx="8534400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latin typeface="Constantia" pitchFamily="18" charset="0"/>
              </a:rPr>
              <a:t>Guía de compras públicas sustentables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14313" y="1071563"/>
            <a:ext cx="871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Constantia" pitchFamily="18" charset="0"/>
              </a:rPr>
              <a:t>Criterios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sustentables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para</a:t>
            </a:r>
            <a:r>
              <a:rPr lang="en-US" sz="2000" dirty="0">
                <a:latin typeface="Constantia" pitchFamily="18" charset="0"/>
              </a:rPr>
              <a:t> 10 </a:t>
            </a:r>
            <a:r>
              <a:rPr lang="en-US" sz="2000" dirty="0" err="1">
                <a:latin typeface="Constantia" pitchFamily="18" charset="0"/>
              </a:rPr>
              <a:t>categorías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producto</a:t>
            </a:r>
            <a:r>
              <a:rPr lang="en-US" sz="2000" dirty="0">
                <a:latin typeface="Constantia" pitchFamily="18" charset="0"/>
              </a:rPr>
              <a:t>/</a:t>
            </a:r>
            <a:r>
              <a:rPr lang="en-US" sz="2000" dirty="0" err="1">
                <a:latin typeface="Constantia" pitchFamily="18" charset="0"/>
              </a:rPr>
              <a:t>servicio</a:t>
            </a:r>
            <a:r>
              <a:rPr lang="en-US" sz="2000" dirty="0">
                <a:latin typeface="Constantia" pitchFamily="18" charset="0"/>
              </a:rPr>
              <a:t>: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571750" y="1500188"/>
            <a:ext cx="31829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Equipo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cómputo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Equipo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oficina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Impresión</a:t>
            </a:r>
            <a:r>
              <a:rPr lang="en-US" sz="2000" dirty="0">
                <a:latin typeface="Constantia" pitchFamily="18" charset="0"/>
              </a:rPr>
              <a:t> y </a:t>
            </a:r>
            <a:r>
              <a:rPr lang="en-US" sz="2000" dirty="0" err="1">
                <a:latin typeface="Constantia" pitchFamily="18" charset="0"/>
              </a:rPr>
              <a:t>reproducción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Limpieza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Suministros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oficina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Vehículos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Servicios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alimentación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Vestuario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Publicidad</a:t>
            </a:r>
            <a:endParaRPr lang="en-US" sz="2000" dirty="0">
              <a:latin typeface="Constantia" pitchFamily="18" charset="0"/>
            </a:endParaRPr>
          </a:p>
          <a:p>
            <a:r>
              <a:rPr lang="en-US" sz="2000" dirty="0">
                <a:latin typeface="Constantia" pitchFamily="18" charset="0"/>
              </a:rPr>
              <a:t>- </a:t>
            </a:r>
            <a:r>
              <a:rPr lang="en-US" sz="2000" dirty="0" err="1">
                <a:latin typeface="Constantia" pitchFamily="18" charset="0"/>
              </a:rPr>
              <a:t>Servicios</a:t>
            </a:r>
            <a:r>
              <a:rPr lang="en-US" sz="2000" dirty="0">
                <a:latin typeface="Constantia" pitchFamily="18" charset="0"/>
              </a:rPr>
              <a:t> de </a:t>
            </a:r>
            <a:r>
              <a:rPr lang="en-US" sz="2000" dirty="0" err="1">
                <a:latin typeface="Constantia" pitchFamily="18" charset="0"/>
              </a:rPr>
              <a:t>vigilancia</a:t>
            </a:r>
            <a:endParaRPr lang="en-US" sz="2000" dirty="0">
              <a:latin typeface="Constantia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635" y="1700808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8372" y="4762002"/>
            <a:ext cx="1485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347" y="2809081"/>
            <a:ext cx="962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50" y="4815932"/>
            <a:ext cx="1438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035" y="3803650"/>
            <a:ext cx="1409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44494"/>
            <a:ext cx="933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1922462"/>
            <a:ext cx="27051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131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9362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87970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8" y="6203958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76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40" y="6213327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8" y="6209695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9" y="6209695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3958"/>
            <a:ext cx="1006443" cy="60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04" y="6231180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pinilla\Pictures\Logos PanamaCompra\04 - Logos de PanamaCompra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72" y="6206724"/>
            <a:ext cx="975042" cy="582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90" y="6213936"/>
            <a:ext cx="493961" cy="514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Guía de Compras Públicas Sustentables, Noviembre 2011. Argentina Compra (Oficina Nacional de Contrataciones) y la Jefatura de Gabinete de Ministros (JGM).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Hacia una Política de Compras Públicas Sustentables en 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Centroamérica, octubre 2010. CEGESTI.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Manual para la implementación de Compras Verdes en el Sector Público de Costa Rica, mayo 2008. CEGESTI.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Recomendaciones generales para la implementación Compras Públicas Socialmente Responsables en </a:t>
            </a:r>
            <a:r>
              <a:rPr lang="es-P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Centroamerica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2012. CEGESTI.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Panorama actual de las compras públicas socialmente responsables en Centroamérica, 2012. CEGESTI.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</a:t>
            </a:r>
            <a:r>
              <a:rPr lang="es-P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Conceptos sobre Compras Sustentables en el Mercado 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Público. Dirección </a:t>
            </a:r>
            <a:r>
              <a:rPr lang="es-P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ChileCompra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Compras Verdes. Enfoque ambiental en la Contratación Pública, Noviembre 2008.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Dr. Jorge Enrique Romero </a:t>
            </a:r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Pérez.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Comisión Europeas - Manual </a:t>
            </a:r>
            <a:r>
              <a:rPr lang="es-P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la Contratación Pública 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Ecológica. Año 2010, Comunidades Europeas.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Compras Verdes - Compra y Contratación Pública en </a:t>
            </a:r>
            <a:r>
              <a:rPr lang="es-P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Aragon</a:t>
            </a: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Catalogo de Criterios, productos y proveedores.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Presentaciones PPT de los países que participaron en la reunión 2011</a:t>
            </a:r>
            <a:endParaRPr lang="es-P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638308" y="188640"/>
            <a:ext cx="5585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BIBLIOGRAFIA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7" name="Picture 5" descr="C:\Users\rpinilla\Desktop\1116012233iDTPL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51" y="161110"/>
            <a:ext cx="1219200" cy="113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6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MISIÓN OFICIAL WASHINGTON CPS\Captura de pantalla 2012-10-30 a la(s) 15 16 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4166532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MISIÓN OFICIAL WASHINGTON CPS\Captura de pantalla 2012-10-30 a la(s) 15 16 29 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4664"/>
            <a:ext cx="409173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95536" y="33265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Acercamiento con el PNUMA</a:t>
            </a:r>
            <a:endParaRPr lang="es-E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55576" y="2132856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Reuniones para el establecimiento de posibles apoyos técnico del PNUMA en las iniciativas que lleve a cabo la DGCP.</a:t>
            </a:r>
          </a:p>
          <a:p>
            <a:pPr marL="457200" indent="-457200" algn="just"/>
            <a:endParaRPr lang="es-MX" sz="2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/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Envío formal a las oficinas en Paris con nuestra expresión de interés para participar como país piloto en la próxima segunda fase del Proyecto de Compras Públicas Sustentables y Eco-etiquetado.</a:t>
            </a:r>
          </a:p>
          <a:p>
            <a:pPr marL="457200" indent="-457200" algn="just"/>
            <a:endParaRPr lang="es-MX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3" descr="C:\Users\rpinilla\Pictures\LOGO PNUM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179684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95536" y="33265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Estudio de experiencias regionales</a:t>
            </a:r>
            <a:endParaRPr lang="es-E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08720"/>
            <a:ext cx="1925432" cy="249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809984" cy="2120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9909" y="5517232"/>
            <a:ext cx="3284091" cy="5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653136"/>
            <a:ext cx="1851998" cy="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1844824"/>
            <a:ext cx="2861944" cy="1293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P:\PUBLIC\MARRAKECH PROCESS\Communications\Images and Logos\LOGOS\Logos MP\marrakech2b7FINAL spanis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2156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501008"/>
            <a:ext cx="1788528" cy="259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95536" y="476672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Preparándonos para la conformación de un Comité Interinstitucional</a:t>
            </a:r>
            <a:endParaRPr lang="es-ES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860032" y="2420888"/>
            <a:ext cx="47525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s-MX" sz="2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Actores como: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MITRADEL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MIDES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Secretaria de </a:t>
            </a:r>
            <a:r>
              <a:rPr lang="es-MX" sz="29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Energia</a:t>
            </a: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PNUMA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MICI</a:t>
            </a:r>
          </a:p>
        </p:txBody>
      </p:sp>
      <p:pic>
        <p:nvPicPr>
          <p:cNvPr id="4098" name="Picture 2" descr="http://www.energia.gob.pa/imagesrm/ana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235535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www.energia.gob.pa/imagesrm/headerbanner.gif"/>
          <p:cNvPicPr>
            <a:picLocks noChangeAspect="1" noChangeArrowheads="1"/>
          </p:cNvPicPr>
          <p:nvPr/>
        </p:nvPicPr>
        <p:blipFill>
          <a:blip r:embed="rId6" cstate="print"/>
          <a:srcRect r="76024"/>
          <a:stretch>
            <a:fillRect/>
          </a:stretch>
        </p:blipFill>
        <p:spPr bwMode="auto">
          <a:xfrm>
            <a:off x="323528" y="3429000"/>
            <a:ext cx="2304256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DISPCD Departamento de Integración Socioeconómica  de Las Personas con Discapacid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852936"/>
            <a:ext cx="1716782" cy="171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Portada - Ministerio de Desarrollo Soci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134959"/>
            <a:ext cx="3079998" cy="88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182819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187624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Analizando posibles modificaciones legales</a:t>
            </a:r>
            <a:endParaRPr lang="es-E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39552" y="234888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Revisión al Decreto 366 de 28 </a:t>
            </a:r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diciembre de 2006 que reglamenta la Ley 22 de 27 de junio de 2006 Que regula la Contratación </a:t>
            </a:r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Pública.</a:t>
            </a:r>
          </a:p>
          <a:p>
            <a:pPr marL="457200" indent="-457200" algn="just"/>
            <a:endParaRPr lang="es-MX" sz="2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/>
            <a:r>
              <a:rPr lang="es-MX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  Condiciones Generales de los Pliegos de Cargo.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/>
            <a:endParaRPr lang="es-MX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" y="249575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27584" y="548680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6. Incluir el tema de las CPS en la acreditación y profesionalización de los Compradores del Estado</a:t>
            </a:r>
            <a:endParaRPr lang="es-ES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pinilla\Pictures\karte-panama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711"/>
            <a:ext cx="9144000" cy="39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93296"/>
            <a:ext cx="1440160" cy="899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rpinilla\Desktop\MISIÓN OFICIAL WASHINGTON CPS\PANAMACOMPRA SUSTENTABLES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93296"/>
            <a:ext cx="1454675" cy="90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27584" y="836712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7. Utilización del Portal Electrónico  como herramienta para la difusión de material y capacitación de Compradores y Proveedores</a:t>
            </a:r>
            <a:endParaRPr lang="es-ES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1948</Words>
  <Application>Microsoft Office PowerPoint</Application>
  <PresentationFormat>Presentación en pantalla (4:3)</PresentationFormat>
  <Paragraphs>237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Pinilla, Ramses</dc:creator>
  <cp:lastModifiedBy>RP</cp:lastModifiedBy>
  <cp:revision>91</cp:revision>
  <cp:lastPrinted>2012-10-17T17:17:24Z</cp:lastPrinted>
  <dcterms:created xsi:type="dcterms:W3CDTF">2012-10-05T17:26:29Z</dcterms:created>
  <dcterms:modified xsi:type="dcterms:W3CDTF">2012-11-08T06:36:11Z</dcterms:modified>
</cp:coreProperties>
</file>